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1" r:id="rId3"/>
    <p:sldId id="267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AE7D2E-F1E4-4137-8071-96E1D3407FB4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338408-4DF2-478C-B32A-EE77DE371246}">
      <dgm:prSet phldrT="[Text]"/>
      <dgm:spPr/>
      <dgm:t>
        <a:bodyPr/>
        <a:lstStyle/>
        <a:p>
          <a:r>
            <a:rPr lang="en-US" dirty="0" smtClean="0"/>
            <a:t>Formalized Taskforce Cooperation Mechanism:</a:t>
          </a:r>
        </a:p>
        <a:p>
          <a:r>
            <a:rPr lang="en-US" dirty="0" smtClean="0"/>
            <a:t>Agreement signed by VPA, IDH and PPD</a:t>
          </a:r>
          <a:endParaRPr lang="en-US" dirty="0"/>
        </a:p>
      </dgm:t>
    </dgm:pt>
    <dgm:pt modelId="{62A96A7E-00E0-4439-9965-380EB55878BF}" type="parTrans" cxnId="{2DF3D6EE-5083-49FD-90F2-E31A6DDA027A}">
      <dgm:prSet/>
      <dgm:spPr/>
      <dgm:t>
        <a:bodyPr/>
        <a:lstStyle/>
        <a:p>
          <a:endParaRPr lang="en-US"/>
        </a:p>
      </dgm:t>
    </dgm:pt>
    <dgm:pt modelId="{4E68E2F2-DA52-4C1F-ADE1-9598FFBA90E6}" type="sibTrans" cxnId="{2DF3D6EE-5083-49FD-90F2-E31A6DDA027A}">
      <dgm:prSet/>
      <dgm:spPr/>
      <dgm:t>
        <a:bodyPr/>
        <a:lstStyle/>
        <a:p>
          <a:endParaRPr lang="en-US"/>
        </a:p>
      </dgm:t>
    </dgm:pt>
    <dgm:pt modelId="{15281430-AEFD-40E4-9CCA-6CC4E8ECDFF7}">
      <dgm:prSet phldrT="[Text]"/>
      <dgm:spPr/>
      <dgm:t>
        <a:bodyPr/>
        <a:lstStyle/>
        <a:p>
          <a:r>
            <a:rPr lang="en-US" dirty="0" smtClean="0"/>
            <a:t>Joint Field-Level Projects (between international buyers and domestic suppliers)</a:t>
          </a:r>
          <a:endParaRPr lang="en-US" dirty="0"/>
        </a:p>
      </dgm:t>
    </dgm:pt>
    <dgm:pt modelId="{E47EF69A-A8B6-497B-9519-CE20CD552710}" type="parTrans" cxnId="{0C30B359-0471-43FB-8B65-9913D74BC659}">
      <dgm:prSet/>
      <dgm:spPr/>
      <dgm:t>
        <a:bodyPr/>
        <a:lstStyle/>
        <a:p>
          <a:endParaRPr lang="en-US"/>
        </a:p>
      </dgm:t>
    </dgm:pt>
    <dgm:pt modelId="{40DC2A2D-22F2-4ECE-BB18-6ED9183EE0E8}" type="sibTrans" cxnId="{0C30B359-0471-43FB-8B65-9913D74BC659}">
      <dgm:prSet/>
      <dgm:spPr/>
      <dgm:t>
        <a:bodyPr/>
        <a:lstStyle/>
        <a:p>
          <a:endParaRPr lang="en-US"/>
        </a:p>
      </dgm:t>
    </dgm:pt>
    <dgm:pt modelId="{CBE5962E-E06F-4693-8F93-9141D44C6FB0}">
      <dgm:prSet phldrT="[Text]"/>
      <dgm:spPr/>
      <dgm:t>
        <a:bodyPr/>
        <a:lstStyle/>
        <a:p>
          <a:r>
            <a:rPr lang="en-US" dirty="0" smtClean="0"/>
            <a:t>Facilitation for experiences exchange between companies</a:t>
          </a:r>
          <a:endParaRPr lang="en-US" dirty="0"/>
        </a:p>
      </dgm:t>
    </dgm:pt>
    <dgm:pt modelId="{F571AB24-71C9-4C66-9A07-75B0FD6B678C}" type="parTrans" cxnId="{88E3DB69-0303-4C59-9F6D-05C4B656DC56}">
      <dgm:prSet/>
      <dgm:spPr/>
      <dgm:t>
        <a:bodyPr/>
        <a:lstStyle/>
        <a:p>
          <a:endParaRPr lang="en-US"/>
        </a:p>
      </dgm:t>
    </dgm:pt>
    <dgm:pt modelId="{6E7C80E8-0647-4CB6-BE60-BCCE9D4BAA69}" type="sibTrans" cxnId="{88E3DB69-0303-4C59-9F6D-05C4B656DC56}">
      <dgm:prSet/>
      <dgm:spPr/>
      <dgm:t>
        <a:bodyPr/>
        <a:lstStyle/>
        <a:p>
          <a:endParaRPr lang="en-US"/>
        </a:p>
      </dgm:t>
    </dgm:pt>
    <dgm:pt modelId="{EC211A44-5A2A-4FE7-AEA1-7373E124B3AC}">
      <dgm:prSet phldrT="[Text]"/>
      <dgm:spPr/>
      <dgm:t>
        <a:bodyPr/>
        <a:lstStyle/>
        <a:p>
          <a:r>
            <a:rPr lang="en-US" dirty="0" smtClean="0"/>
            <a:t>Activities designed based on private sector’s interest</a:t>
          </a:r>
          <a:endParaRPr lang="en-US" dirty="0"/>
        </a:p>
      </dgm:t>
    </dgm:pt>
    <dgm:pt modelId="{D6593CB1-1521-4618-B8A4-1303E65F0F22}" type="parTrans" cxnId="{B7168E14-AB41-4CDF-8C14-FAA7E41CF8BB}">
      <dgm:prSet/>
      <dgm:spPr/>
      <dgm:t>
        <a:bodyPr/>
        <a:lstStyle/>
        <a:p>
          <a:endParaRPr lang="en-US"/>
        </a:p>
      </dgm:t>
    </dgm:pt>
    <dgm:pt modelId="{247616C3-9798-45EE-A02A-96982257E952}" type="sibTrans" cxnId="{B7168E14-AB41-4CDF-8C14-FAA7E41CF8BB}">
      <dgm:prSet/>
      <dgm:spPr/>
      <dgm:t>
        <a:bodyPr/>
        <a:lstStyle/>
        <a:p>
          <a:endParaRPr lang="en-US"/>
        </a:p>
      </dgm:t>
    </dgm:pt>
    <dgm:pt modelId="{957CF17F-40FD-4EFB-85FD-218706E009F5}" type="pres">
      <dgm:prSet presAssocID="{8BAE7D2E-F1E4-4137-8071-96E1D3407FB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1D599ED-5092-46D0-84B5-A7CC42B2253D}" type="pres">
      <dgm:prSet presAssocID="{07338408-4DF2-478C-B32A-EE77DE371246}" presName="composite" presStyleCnt="0"/>
      <dgm:spPr/>
    </dgm:pt>
    <dgm:pt modelId="{10CA2A12-4649-4B9E-8963-BDBEDBD3FB33}" type="pres">
      <dgm:prSet presAssocID="{07338408-4DF2-478C-B32A-EE77DE371246}" presName="LShape" presStyleLbl="alignNode1" presStyleIdx="0" presStyleCnt="7"/>
      <dgm:spPr/>
    </dgm:pt>
    <dgm:pt modelId="{416F216B-53EC-4C08-9C59-35E8E6FA5316}" type="pres">
      <dgm:prSet presAssocID="{07338408-4DF2-478C-B32A-EE77DE371246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6FD0A4-C653-4CF9-B969-D36FEC4C410C}" type="pres">
      <dgm:prSet presAssocID="{07338408-4DF2-478C-B32A-EE77DE371246}" presName="Triangle" presStyleLbl="alignNode1" presStyleIdx="1" presStyleCnt="7"/>
      <dgm:spPr/>
    </dgm:pt>
    <dgm:pt modelId="{4DCDA54E-00E4-4E58-8608-602254EF3411}" type="pres">
      <dgm:prSet presAssocID="{4E68E2F2-DA52-4C1F-ADE1-9598FFBA90E6}" presName="sibTrans" presStyleCnt="0"/>
      <dgm:spPr/>
    </dgm:pt>
    <dgm:pt modelId="{279CBFBA-8F4E-4112-AC86-5C80FD5ACDD1}" type="pres">
      <dgm:prSet presAssocID="{4E68E2F2-DA52-4C1F-ADE1-9598FFBA90E6}" presName="space" presStyleCnt="0"/>
      <dgm:spPr/>
    </dgm:pt>
    <dgm:pt modelId="{A0D527FA-95D9-4DC6-9606-5D21EFB0D95D}" type="pres">
      <dgm:prSet presAssocID="{15281430-AEFD-40E4-9CCA-6CC4E8ECDFF7}" presName="composite" presStyleCnt="0"/>
      <dgm:spPr/>
    </dgm:pt>
    <dgm:pt modelId="{7B595998-D009-4EEA-B168-99791CF65CC5}" type="pres">
      <dgm:prSet presAssocID="{15281430-AEFD-40E4-9CCA-6CC4E8ECDFF7}" presName="LShape" presStyleLbl="alignNode1" presStyleIdx="2" presStyleCnt="7" custLinFactNeighborX="-280" custLinFactNeighborY="-1864"/>
      <dgm:spPr/>
    </dgm:pt>
    <dgm:pt modelId="{3554AB8F-8C3A-43EB-916D-05D0C8C2AD85}" type="pres">
      <dgm:prSet presAssocID="{15281430-AEFD-40E4-9CCA-6CC4E8ECDFF7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01D177-A9B0-4665-9D1F-E14D8DAAE38A}" type="pres">
      <dgm:prSet presAssocID="{15281430-AEFD-40E4-9CCA-6CC4E8ECDFF7}" presName="Triangle" presStyleLbl="alignNode1" presStyleIdx="3" presStyleCnt="7"/>
      <dgm:spPr/>
    </dgm:pt>
    <dgm:pt modelId="{2C4F3FAD-F476-4701-B520-AAAB41482E0C}" type="pres">
      <dgm:prSet presAssocID="{40DC2A2D-22F2-4ECE-BB18-6ED9183EE0E8}" presName="sibTrans" presStyleCnt="0"/>
      <dgm:spPr/>
    </dgm:pt>
    <dgm:pt modelId="{CE193C11-A39F-4BF9-B030-E19CF93710EE}" type="pres">
      <dgm:prSet presAssocID="{40DC2A2D-22F2-4ECE-BB18-6ED9183EE0E8}" presName="space" presStyleCnt="0"/>
      <dgm:spPr/>
    </dgm:pt>
    <dgm:pt modelId="{E0336815-F7EB-44E0-AD4C-C9D3486D2078}" type="pres">
      <dgm:prSet presAssocID="{CBE5962E-E06F-4693-8F93-9141D44C6FB0}" presName="composite" presStyleCnt="0"/>
      <dgm:spPr/>
    </dgm:pt>
    <dgm:pt modelId="{DC6442BF-B2AD-42C1-83CF-D931F1D63796}" type="pres">
      <dgm:prSet presAssocID="{CBE5962E-E06F-4693-8F93-9141D44C6FB0}" presName="LShape" presStyleLbl="alignNode1" presStyleIdx="4" presStyleCnt="7"/>
      <dgm:spPr/>
    </dgm:pt>
    <dgm:pt modelId="{2904E3CF-68B4-4CB2-B991-562891B9AD75}" type="pres">
      <dgm:prSet presAssocID="{CBE5962E-E06F-4693-8F93-9141D44C6FB0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883D3C-139B-4320-A93D-DFD2804AEE88}" type="pres">
      <dgm:prSet presAssocID="{CBE5962E-E06F-4693-8F93-9141D44C6FB0}" presName="Triangle" presStyleLbl="alignNode1" presStyleIdx="5" presStyleCnt="7"/>
      <dgm:spPr/>
    </dgm:pt>
    <dgm:pt modelId="{9588F357-5B9A-4F81-AEE1-FCB451A93D6D}" type="pres">
      <dgm:prSet presAssocID="{6E7C80E8-0647-4CB6-BE60-BCCE9D4BAA69}" presName="sibTrans" presStyleCnt="0"/>
      <dgm:spPr/>
    </dgm:pt>
    <dgm:pt modelId="{BA75D85A-FD25-4612-A4F9-FFB3E22D3D4E}" type="pres">
      <dgm:prSet presAssocID="{6E7C80E8-0647-4CB6-BE60-BCCE9D4BAA69}" presName="space" presStyleCnt="0"/>
      <dgm:spPr/>
    </dgm:pt>
    <dgm:pt modelId="{4408266B-9E65-453B-AD22-D3CDC62CE004}" type="pres">
      <dgm:prSet presAssocID="{EC211A44-5A2A-4FE7-AEA1-7373E124B3AC}" presName="composite" presStyleCnt="0"/>
      <dgm:spPr/>
    </dgm:pt>
    <dgm:pt modelId="{61AE3CC3-21D4-4550-AECC-977B83EB660A}" type="pres">
      <dgm:prSet presAssocID="{EC211A44-5A2A-4FE7-AEA1-7373E124B3AC}" presName="LShape" presStyleLbl="alignNode1" presStyleIdx="6" presStyleCnt="7"/>
      <dgm:spPr/>
    </dgm:pt>
    <dgm:pt modelId="{B4C0F611-7701-452F-B71B-AB433A049432}" type="pres">
      <dgm:prSet presAssocID="{EC211A44-5A2A-4FE7-AEA1-7373E124B3AC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E3DB69-0303-4C59-9F6D-05C4B656DC56}" srcId="{8BAE7D2E-F1E4-4137-8071-96E1D3407FB4}" destId="{CBE5962E-E06F-4693-8F93-9141D44C6FB0}" srcOrd="2" destOrd="0" parTransId="{F571AB24-71C9-4C66-9A07-75B0FD6B678C}" sibTransId="{6E7C80E8-0647-4CB6-BE60-BCCE9D4BAA69}"/>
    <dgm:cxn modelId="{B763241A-C41E-48FA-BA08-9015CDC5F50C}" type="presOf" srcId="{CBE5962E-E06F-4693-8F93-9141D44C6FB0}" destId="{2904E3CF-68B4-4CB2-B991-562891B9AD75}" srcOrd="0" destOrd="0" presId="urn:microsoft.com/office/officeart/2009/3/layout/StepUpProcess"/>
    <dgm:cxn modelId="{E9FB0F7C-A2AE-4220-ADED-ADA2E9142CF1}" type="presOf" srcId="{07338408-4DF2-478C-B32A-EE77DE371246}" destId="{416F216B-53EC-4C08-9C59-35E8E6FA5316}" srcOrd="0" destOrd="0" presId="urn:microsoft.com/office/officeart/2009/3/layout/StepUpProcess"/>
    <dgm:cxn modelId="{A5098004-831D-4BFD-A23E-2C2D132EB3CD}" type="presOf" srcId="{EC211A44-5A2A-4FE7-AEA1-7373E124B3AC}" destId="{B4C0F611-7701-452F-B71B-AB433A049432}" srcOrd="0" destOrd="0" presId="urn:microsoft.com/office/officeart/2009/3/layout/StepUpProcess"/>
    <dgm:cxn modelId="{F853F63A-4FDA-4D28-B9FC-15326725359A}" type="presOf" srcId="{8BAE7D2E-F1E4-4137-8071-96E1D3407FB4}" destId="{957CF17F-40FD-4EFB-85FD-218706E009F5}" srcOrd="0" destOrd="0" presId="urn:microsoft.com/office/officeart/2009/3/layout/StepUpProcess"/>
    <dgm:cxn modelId="{A6A18067-DAF6-43BA-97A4-79407DDCC1A0}" type="presOf" srcId="{15281430-AEFD-40E4-9CCA-6CC4E8ECDFF7}" destId="{3554AB8F-8C3A-43EB-916D-05D0C8C2AD85}" srcOrd="0" destOrd="0" presId="urn:microsoft.com/office/officeart/2009/3/layout/StepUpProcess"/>
    <dgm:cxn modelId="{2DF3D6EE-5083-49FD-90F2-E31A6DDA027A}" srcId="{8BAE7D2E-F1E4-4137-8071-96E1D3407FB4}" destId="{07338408-4DF2-478C-B32A-EE77DE371246}" srcOrd="0" destOrd="0" parTransId="{62A96A7E-00E0-4439-9965-380EB55878BF}" sibTransId="{4E68E2F2-DA52-4C1F-ADE1-9598FFBA90E6}"/>
    <dgm:cxn modelId="{B7168E14-AB41-4CDF-8C14-FAA7E41CF8BB}" srcId="{8BAE7D2E-F1E4-4137-8071-96E1D3407FB4}" destId="{EC211A44-5A2A-4FE7-AEA1-7373E124B3AC}" srcOrd="3" destOrd="0" parTransId="{D6593CB1-1521-4618-B8A4-1303E65F0F22}" sibTransId="{247616C3-9798-45EE-A02A-96982257E952}"/>
    <dgm:cxn modelId="{0C30B359-0471-43FB-8B65-9913D74BC659}" srcId="{8BAE7D2E-F1E4-4137-8071-96E1D3407FB4}" destId="{15281430-AEFD-40E4-9CCA-6CC4E8ECDFF7}" srcOrd="1" destOrd="0" parTransId="{E47EF69A-A8B6-497B-9519-CE20CD552710}" sibTransId="{40DC2A2D-22F2-4ECE-BB18-6ED9183EE0E8}"/>
    <dgm:cxn modelId="{A75B1B5A-C032-47C9-A4C6-37A8AEEA3E31}" type="presParOf" srcId="{957CF17F-40FD-4EFB-85FD-218706E009F5}" destId="{41D599ED-5092-46D0-84B5-A7CC42B2253D}" srcOrd="0" destOrd="0" presId="urn:microsoft.com/office/officeart/2009/3/layout/StepUpProcess"/>
    <dgm:cxn modelId="{2C294C8F-B12E-4E4F-8CC0-5D240767AB6C}" type="presParOf" srcId="{41D599ED-5092-46D0-84B5-A7CC42B2253D}" destId="{10CA2A12-4649-4B9E-8963-BDBEDBD3FB33}" srcOrd="0" destOrd="0" presId="urn:microsoft.com/office/officeart/2009/3/layout/StepUpProcess"/>
    <dgm:cxn modelId="{C9BB0E64-248F-4D73-AD57-248720A31C9E}" type="presParOf" srcId="{41D599ED-5092-46D0-84B5-A7CC42B2253D}" destId="{416F216B-53EC-4C08-9C59-35E8E6FA5316}" srcOrd="1" destOrd="0" presId="urn:microsoft.com/office/officeart/2009/3/layout/StepUpProcess"/>
    <dgm:cxn modelId="{17EFA128-8F1E-438C-B37A-E899E0670048}" type="presParOf" srcId="{41D599ED-5092-46D0-84B5-A7CC42B2253D}" destId="{D26FD0A4-C653-4CF9-B969-D36FEC4C410C}" srcOrd="2" destOrd="0" presId="urn:microsoft.com/office/officeart/2009/3/layout/StepUpProcess"/>
    <dgm:cxn modelId="{9531E833-6D04-44FA-B305-249F0C98BEBB}" type="presParOf" srcId="{957CF17F-40FD-4EFB-85FD-218706E009F5}" destId="{4DCDA54E-00E4-4E58-8608-602254EF3411}" srcOrd="1" destOrd="0" presId="urn:microsoft.com/office/officeart/2009/3/layout/StepUpProcess"/>
    <dgm:cxn modelId="{7020AE15-C74B-4F3C-83F2-AB1C591AF6F2}" type="presParOf" srcId="{4DCDA54E-00E4-4E58-8608-602254EF3411}" destId="{279CBFBA-8F4E-4112-AC86-5C80FD5ACDD1}" srcOrd="0" destOrd="0" presId="urn:microsoft.com/office/officeart/2009/3/layout/StepUpProcess"/>
    <dgm:cxn modelId="{07A9CAA4-CD38-42A7-9A32-66AD655ABCB1}" type="presParOf" srcId="{957CF17F-40FD-4EFB-85FD-218706E009F5}" destId="{A0D527FA-95D9-4DC6-9606-5D21EFB0D95D}" srcOrd="2" destOrd="0" presId="urn:microsoft.com/office/officeart/2009/3/layout/StepUpProcess"/>
    <dgm:cxn modelId="{358AD2AB-1E87-4345-B561-B76C2AF284C2}" type="presParOf" srcId="{A0D527FA-95D9-4DC6-9606-5D21EFB0D95D}" destId="{7B595998-D009-4EEA-B168-99791CF65CC5}" srcOrd="0" destOrd="0" presId="urn:microsoft.com/office/officeart/2009/3/layout/StepUpProcess"/>
    <dgm:cxn modelId="{CCE9FACF-6DA6-4795-BE9A-A0F80C861575}" type="presParOf" srcId="{A0D527FA-95D9-4DC6-9606-5D21EFB0D95D}" destId="{3554AB8F-8C3A-43EB-916D-05D0C8C2AD85}" srcOrd="1" destOrd="0" presId="urn:microsoft.com/office/officeart/2009/3/layout/StepUpProcess"/>
    <dgm:cxn modelId="{F89D8C21-7E45-41B3-A247-B0B8124ECC5D}" type="presParOf" srcId="{A0D527FA-95D9-4DC6-9606-5D21EFB0D95D}" destId="{7501D177-A9B0-4665-9D1F-E14D8DAAE38A}" srcOrd="2" destOrd="0" presId="urn:microsoft.com/office/officeart/2009/3/layout/StepUpProcess"/>
    <dgm:cxn modelId="{BA91246E-764C-44EB-8D93-6ECD91E2C548}" type="presParOf" srcId="{957CF17F-40FD-4EFB-85FD-218706E009F5}" destId="{2C4F3FAD-F476-4701-B520-AAAB41482E0C}" srcOrd="3" destOrd="0" presId="urn:microsoft.com/office/officeart/2009/3/layout/StepUpProcess"/>
    <dgm:cxn modelId="{59F5A6DD-432A-499F-8825-45E6F871BF53}" type="presParOf" srcId="{2C4F3FAD-F476-4701-B520-AAAB41482E0C}" destId="{CE193C11-A39F-4BF9-B030-E19CF93710EE}" srcOrd="0" destOrd="0" presId="urn:microsoft.com/office/officeart/2009/3/layout/StepUpProcess"/>
    <dgm:cxn modelId="{D7C4E0FF-353A-47D2-A236-1632E4807237}" type="presParOf" srcId="{957CF17F-40FD-4EFB-85FD-218706E009F5}" destId="{E0336815-F7EB-44E0-AD4C-C9D3486D2078}" srcOrd="4" destOrd="0" presId="urn:microsoft.com/office/officeart/2009/3/layout/StepUpProcess"/>
    <dgm:cxn modelId="{5DE06F48-9F87-4AF1-8E5F-E98C36DC6915}" type="presParOf" srcId="{E0336815-F7EB-44E0-AD4C-C9D3486D2078}" destId="{DC6442BF-B2AD-42C1-83CF-D931F1D63796}" srcOrd="0" destOrd="0" presId="urn:microsoft.com/office/officeart/2009/3/layout/StepUpProcess"/>
    <dgm:cxn modelId="{891B11C5-227F-484D-908D-B90CAA615C7B}" type="presParOf" srcId="{E0336815-F7EB-44E0-AD4C-C9D3486D2078}" destId="{2904E3CF-68B4-4CB2-B991-562891B9AD75}" srcOrd="1" destOrd="0" presId="urn:microsoft.com/office/officeart/2009/3/layout/StepUpProcess"/>
    <dgm:cxn modelId="{74490672-25E5-42AD-B755-956D9BF4490A}" type="presParOf" srcId="{E0336815-F7EB-44E0-AD4C-C9D3486D2078}" destId="{DB883D3C-139B-4320-A93D-DFD2804AEE88}" srcOrd="2" destOrd="0" presId="urn:microsoft.com/office/officeart/2009/3/layout/StepUpProcess"/>
    <dgm:cxn modelId="{10A9FBCF-FE29-4A41-8AE1-BB0BC2346ABC}" type="presParOf" srcId="{957CF17F-40FD-4EFB-85FD-218706E009F5}" destId="{9588F357-5B9A-4F81-AEE1-FCB451A93D6D}" srcOrd="5" destOrd="0" presId="urn:microsoft.com/office/officeart/2009/3/layout/StepUpProcess"/>
    <dgm:cxn modelId="{45DE711F-4A74-4322-BAE4-981AB6487036}" type="presParOf" srcId="{9588F357-5B9A-4F81-AEE1-FCB451A93D6D}" destId="{BA75D85A-FD25-4612-A4F9-FFB3E22D3D4E}" srcOrd="0" destOrd="0" presId="urn:microsoft.com/office/officeart/2009/3/layout/StepUpProcess"/>
    <dgm:cxn modelId="{A3077E45-EE91-4521-94E8-F84E5D075443}" type="presParOf" srcId="{957CF17F-40FD-4EFB-85FD-218706E009F5}" destId="{4408266B-9E65-453B-AD22-D3CDC62CE004}" srcOrd="6" destOrd="0" presId="urn:microsoft.com/office/officeart/2009/3/layout/StepUpProcess"/>
    <dgm:cxn modelId="{1C75B5EA-1D9F-43F9-AD27-3230BC3D471F}" type="presParOf" srcId="{4408266B-9E65-453B-AD22-D3CDC62CE004}" destId="{61AE3CC3-21D4-4550-AECC-977B83EB660A}" srcOrd="0" destOrd="0" presId="urn:microsoft.com/office/officeart/2009/3/layout/StepUpProcess"/>
    <dgm:cxn modelId="{53084B25-1790-46D1-9C23-02D03F7530B7}" type="presParOf" srcId="{4408266B-9E65-453B-AD22-D3CDC62CE004}" destId="{B4C0F611-7701-452F-B71B-AB433A049432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A2A12-4649-4B9E-8963-BDBEDBD3FB33}">
      <dsp:nvSpPr>
        <dsp:cNvPr id="0" name=""/>
        <dsp:cNvSpPr/>
      </dsp:nvSpPr>
      <dsp:spPr>
        <a:xfrm rot="5400000">
          <a:off x="557605" y="1735558"/>
          <a:ext cx="1658356" cy="275946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6F216B-53EC-4C08-9C59-35E8E6FA5316}">
      <dsp:nvSpPr>
        <dsp:cNvPr id="0" name=""/>
        <dsp:cNvSpPr/>
      </dsp:nvSpPr>
      <dsp:spPr>
        <a:xfrm>
          <a:off x="280784" y="2560044"/>
          <a:ext cx="2491263" cy="2183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Formalized Taskforce Cooperation Mechanism: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Agreement signed by VPA, IDH and PPD</a:t>
          </a:r>
          <a:endParaRPr lang="en-US" sz="2100" kern="1200" dirty="0"/>
        </a:p>
      </dsp:txBody>
      <dsp:txXfrm>
        <a:off x="280784" y="2560044"/>
        <a:ext cx="2491263" cy="2183738"/>
      </dsp:txXfrm>
    </dsp:sp>
    <dsp:sp modelId="{D26FD0A4-C653-4CF9-B969-D36FEC4C410C}">
      <dsp:nvSpPr>
        <dsp:cNvPr id="0" name=""/>
        <dsp:cNvSpPr/>
      </dsp:nvSpPr>
      <dsp:spPr>
        <a:xfrm>
          <a:off x="2301998" y="1532403"/>
          <a:ext cx="470049" cy="47004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595998-D009-4EEA-B168-99791CF65CC5}">
      <dsp:nvSpPr>
        <dsp:cNvPr id="0" name=""/>
        <dsp:cNvSpPr/>
      </dsp:nvSpPr>
      <dsp:spPr>
        <a:xfrm rot="5400000">
          <a:off x="3599672" y="949972"/>
          <a:ext cx="1658356" cy="275946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54AB8F-8C3A-43EB-916D-05D0C8C2AD85}">
      <dsp:nvSpPr>
        <dsp:cNvPr id="0" name=""/>
        <dsp:cNvSpPr/>
      </dsp:nvSpPr>
      <dsp:spPr>
        <a:xfrm>
          <a:off x="3330577" y="1805370"/>
          <a:ext cx="2491263" cy="2183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Joint Field-Level Projects (between international buyers and domestic suppliers)</a:t>
          </a:r>
          <a:endParaRPr lang="en-US" sz="2100" kern="1200" dirty="0"/>
        </a:p>
      </dsp:txBody>
      <dsp:txXfrm>
        <a:off x="3330577" y="1805370"/>
        <a:ext cx="2491263" cy="2183738"/>
      </dsp:txXfrm>
    </dsp:sp>
    <dsp:sp modelId="{7501D177-A9B0-4665-9D1F-E14D8DAAE38A}">
      <dsp:nvSpPr>
        <dsp:cNvPr id="0" name=""/>
        <dsp:cNvSpPr/>
      </dsp:nvSpPr>
      <dsp:spPr>
        <a:xfrm>
          <a:off x="5351791" y="777728"/>
          <a:ext cx="470049" cy="47004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442BF-B2AD-42C1-83CF-D931F1D63796}">
      <dsp:nvSpPr>
        <dsp:cNvPr id="0" name=""/>
        <dsp:cNvSpPr/>
      </dsp:nvSpPr>
      <dsp:spPr>
        <a:xfrm rot="5400000">
          <a:off x="6657191" y="226209"/>
          <a:ext cx="1658356" cy="275946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4E3CF-68B4-4CB2-B991-562891B9AD75}">
      <dsp:nvSpPr>
        <dsp:cNvPr id="0" name=""/>
        <dsp:cNvSpPr/>
      </dsp:nvSpPr>
      <dsp:spPr>
        <a:xfrm>
          <a:off x="6380370" y="1050696"/>
          <a:ext cx="2491263" cy="2183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Facilitation for experiences exchange between companies</a:t>
          </a:r>
          <a:endParaRPr lang="en-US" sz="2100" kern="1200" dirty="0"/>
        </a:p>
      </dsp:txBody>
      <dsp:txXfrm>
        <a:off x="6380370" y="1050696"/>
        <a:ext cx="2491263" cy="2183738"/>
      </dsp:txXfrm>
    </dsp:sp>
    <dsp:sp modelId="{DB883D3C-139B-4320-A93D-DFD2804AEE88}">
      <dsp:nvSpPr>
        <dsp:cNvPr id="0" name=""/>
        <dsp:cNvSpPr/>
      </dsp:nvSpPr>
      <dsp:spPr>
        <a:xfrm>
          <a:off x="8401584" y="23054"/>
          <a:ext cx="470049" cy="47004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E3CC3-21D4-4550-AECC-977B83EB660A}">
      <dsp:nvSpPr>
        <dsp:cNvPr id="0" name=""/>
        <dsp:cNvSpPr/>
      </dsp:nvSpPr>
      <dsp:spPr>
        <a:xfrm rot="5400000">
          <a:off x="9706984" y="-528464"/>
          <a:ext cx="1658356" cy="275946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C0F611-7701-452F-B71B-AB433A049432}">
      <dsp:nvSpPr>
        <dsp:cNvPr id="0" name=""/>
        <dsp:cNvSpPr/>
      </dsp:nvSpPr>
      <dsp:spPr>
        <a:xfrm>
          <a:off x="9430163" y="296021"/>
          <a:ext cx="2491263" cy="2183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Activities designed based on private sector’s interest</a:t>
          </a:r>
          <a:endParaRPr lang="en-US" sz="2100" kern="1200" dirty="0"/>
        </a:p>
      </dsp:txBody>
      <dsp:txXfrm>
        <a:off x="9430163" y="296021"/>
        <a:ext cx="2491263" cy="21837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49C83-904C-4C7A-9CA4-522B25430B2D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F5357-929E-48E5-BE24-6C4F59160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6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10-Aug-18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75755" y="174593"/>
            <a:ext cx="9971794" cy="101701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PPP TASKFORCE FOR PEPPER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6228" y="1671289"/>
            <a:ext cx="10174769" cy="4655211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2800" b="1" dirty="0" smtClean="0"/>
              <a:t>Co-chaired by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smtClean="0"/>
              <a:t>Plant Protection Department (PPD, MARD)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smtClean="0"/>
              <a:t>Vietnam Pepper Association (VPA) </a:t>
            </a:r>
            <a:endParaRPr lang="en-US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smtClean="0"/>
              <a:t>Sustainable Trade Initiative (IDH)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800" b="1" dirty="0" smtClean="0"/>
          </a:p>
          <a:p>
            <a:pPr algn="l"/>
            <a:r>
              <a:rPr lang="en-US" sz="2800" b="1" dirty="0" smtClean="0"/>
              <a:t>Members: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/>
              <a:t>Relevant government </a:t>
            </a:r>
            <a:r>
              <a:rPr lang="en-US" sz="2800" b="1" dirty="0" smtClean="0"/>
              <a:t>departments and research institutes: PPD, DCP</a:t>
            </a:r>
          </a:p>
          <a:p>
            <a:pPr algn="l"/>
            <a:r>
              <a:rPr lang="en-US" sz="2800" b="1" dirty="0" smtClean="0"/>
              <a:t>NAEC, IPSARD, WASI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smtClean="0"/>
              <a:t>Private companies: producers, exporters, agro-input suppliers</a:t>
            </a:r>
            <a:endParaRPr lang="en-US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/>
              <a:t>Business </a:t>
            </a:r>
            <a:r>
              <a:rPr lang="en-US" sz="2800" b="1" dirty="0" smtClean="0"/>
              <a:t>association: VPA, Chu Se Pepper Association</a:t>
            </a:r>
          </a:p>
          <a:p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7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Positive and innovative changes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358076"/>
              </p:ext>
            </p:extLst>
          </p:nvPr>
        </p:nvGraphicFramePr>
        <p:xfrm>
          <a:off x="161923" y="1643393"/>
          <a:ext cx="11928477" cy="4765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00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75755" y="174593"/>
            <a:ext cx="7232743" cy="559925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/>
              <a:t>Key activities and achievements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9784" y="1739940"/>
            <a:ext cx="9578714" cy="4799083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dirty="0" smtClean="0"/>
              <a:t>Policy: </a:t>
            </a:r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/>
              <a:t>Support the establishment of Vietnam Pepper Coordination </a:t>
            </a:r>
            <a:r>
              <a:rPr lang="en-US" sz="2200" dirty="0" smtClean="0"/>
              <a:t>Board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dirty="0" smtClean="0"/>
              <a:t>Capacity </a:t>
            </a:r>
            <a:r>
              <a:rPr lang="en-US" sz="2200" b="1" dirty="0" smtClean="0"/>
              <a:t>building:</a:t>
            </a:r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smtClean="0"/>
              <a:t>Finalized and deployed </a:t>
            </a:r>
            <a:r>
              <a:rPr lang="en-US" sz="2200" dirty="0"/>
              <a:t>the National Sustainable Curriculum for </a:t>
            </a:r>
            <a:r>
              <a:rPr lang="en-US" sz="2200" dirty="0" smtClean="0"/>
              <a:t>Pepper.</a:t>
            </a:r>
            <a:endParaRPr lang="en-US" sz="2200" dirty="0"/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/>
              <a:t>Facilitated for experience sharing between companies</a:t>
            </a:r>
            <a:r>
              <a:rPr lang="en-US" sz="2200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dirty="0" smtClean="0"/>
              <a:t>Market </a:t>
            </a:r>
            <a:r>
              <a:rPr lang="en-US" sz="2200" b="1" dirty="0" smtClean="0"/>
              <a:t>Access:</a:t>
            </a:r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smtClean="0"/>
              <a:t>Prepared for Vietnam Pepper Outlook Conference and </a:t>
            </a:r>
            <a:r>
              <a:rPr lang="en-US" sz="2200" dirty="0"/>
              <a:t>Vietnam </a:t>
            </a:r>
            <a:r>
              <a:rPr lang="en-US" sz="2200" dirty="0" smtClean="0"/>
              <a:t>Pepper </a:t>
            </a:r>
            <a:r>
              <a:rPr lang="en-US" sz="2200" dirty="0"/>
              <a:t>D</a:t>
            </a:r>
            <a:r>
              <a:rPr lang="en-US" sz="2200" dirty="0" smtClean="0"/>
              <a:t>ay</a:t>
            </a:r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/>
              <a:t>Regular </a:t>
            </a:r>
            <a:r>
              <a:rPr lang="en-US" sz="2200" dirty="0" smtClean="0"/>
              <a:t>communication exchange </a:t>
            </a:r>
            <a:r>
              <a:rPr lang="en-US" sz="2200" dirty="0"/>
              <a:t>with ESA and ASTA on new market </a:t>
            </a:r>
            <a:r>
              <a:rPr lang="en-US" sz="2200" dirty="0" smtClean="0"/>
              <a:t>requirements</a:t>
            </a:r>
            <a:r>
              <a:rPr lang="en-US" sz="2200" dirty="0" smtClean="0"/>
              <a:t>.</a:t>
            </a:r>
            <a:endParaRPr lang="en-US" sz="2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dirty="0" smtClean="0"/>
              <a:t>Field level projects</a:t>
            </a:r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smtClean="0"/>
              <a:t>Project started between McCormick </a:t>
            </a:r>
            <a:r>
              <a:rPr lang="en-US" sz="2200" dirty="0"/>
              <a:t>with Vietnamese </a:t>
            </a:r>
            <a:r>
              <a:rPr lang="en-US" sz="2200" dirty="0" smtClean="0"/>
              <a:t>vendors: </a:t>
            </a:r>
            <a:r>
              <a:rPr lang="en-US" sz="2200" dirty="0" smtClean="0"/>
              <a:t>1 million EURO</a:t>
            </a:r>
            <a:endParaRPr lang="en-US" sz="2200" dirty="0" smtClean="0"/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smtClean="0"/>
              <a:t>New projects under development (</a:t>
            </a:r>
            <a:r>
              <a:rPr lang="en-US" sz="2200" dirty="0" err="1" smtClean="0"/>
              <a:t>Nedspice</a:t>
            </a:r>
            <a:r>
              <a:rPr lang="en-US" sz="2200" dirty="0" smtClean="0"/>
              <a:t>, Simexcodl </a:t>
            </a:r>
            <a:r>
              <a:rPr lang="en-US" sz="2200" dirty="0" smtClean="0"/>
              <a:t>etc.)</a:t>
            </a:r>
            <a:endParaRPr lang="en-US" sz="2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2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2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2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200" b="1" dirty="0" smtClean="0"/>
          </a:p>
          <a:p>
            <a:r>
              <a:rPr lang="en-US" sz="2200" dirty="0" smtClean="0"/>
              <a:t> 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417" y="196531"/>
            <a:ext cx="2119414" cy="23154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498" y="2533900"/>
            <a:ext cx="2119413" cy="22611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417" y="4816998"/>
            <a:ext cx="2237583" cy="200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59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Develop fund raising strategy for PPP taskforces.</a:t>
            </a:r>
          </a:p>
          <a:p>
            <a:pPr lvl="0"/>
            <a:r>
              <a:rPr lang="en-US" dirty="0" smtClean="0"/>
              <a:t>Fund allocated from government to co-contribute with private partners.</a:t>
            </a:r>
          </a:p>
          <a:p>
            <a:pPr lvl="0"/>
            <a:r>
              <a:rPr lang="en-US" dirty="0" smtClean="0"/>
              <a:t>Involve more potential donors and NGO into the taskforce.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28" y="4001294"/>
            <a:ext cx="2970126" cy="20973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335" y="4001294"/>
            <a:ext cx="3257329" cy="22206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468" y="3964183"/>
            <a:ext cx="3257331" cy="2171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4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216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Office Theme</vt:lpstr>
      <vt:lpstr>PPP TASKFORCE FOR PEPPER</vt:lpstr>
      <vt:lpstr>Positive and innovative changes</vt:lpstr>
      <vt:lpstr>Key activities and achievements</vt:lpstr>
      <vt:lpstr>RECOMMENDATIONS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DELL</cp:lastModifiedBy>
  <cp:revision>52</cp:revision>
  <dcterms:created xsi:type="dcterms:W3CDTF">2018-08-08T16:35:16Z</dcterms:created>
  <dcterms:modified xsi:type="dcterms:W3CDTF">2018-08-10T09:39:31Z</dcterms:modified>
</cp:coreProperties>
</file>